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70" r:id="rId9"/>
    <p:sldId id="271" r:id="rId10"/>
    <p:sldId id="262" r:id="rId11"/>
    <p:sldId id="273" r:id="rId12"/>
    <p:sldId id="272" r:id="rId13"/>
    <p:sldId id="274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65"/>
    <p:restoredTop sz="72653"/>
  </p:normalViewPr>
  <p:slideViewPr>
    <p:cSldViewPr snapToGrid="0">
      <p:cViewPr>
        <p:scale>
          <a:sx n="53" d="100"/>
          <a:sy n="53" d="100"/>
        </p:scale>
        <p:origin x="15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28465E-766C-2344-A8DC-F9714950B6FA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31228-255E-434B-9FD8-94AA4011E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31228-255E-434B-9FD8-94AA4011E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07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Running a restaurant is not for the faint of heart</a:t>
            </a:r>
          </a:p>
          <a:p>
            <a:pPr marL="171450" indent="-171450">
              <a:buFontTx/>
              <a:buChar char="-"/>
            </a:pPr>
            <a:r>
              <a:rPr lang="en-US" dirty="0"/>
              <a:t>Factors: Construction, hiring, maintenance, food distribution, etc.</a:t>
            </a:r>
          </a:p>
          <a:p>
            <a:pPr marL="171450" indent="-171450">
              <a:buFontTx/>
              <a:buChar char="-"/>
            </a:pPr>
            <a:r>
              <a:rPr lang="en-US" dirty="0"/>
              <a:t>Once built, how can you ensure success?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31228-255E-434B-9FD8-94AA4011E2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423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E.g. Yum! Brands, Bloomin’ Brands, Darden Restaurants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Restaurants have been running promotions and marketing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Customer analytics and business practices for each restaurant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31228-255E-434B-9FD8-94AA4011E2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54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Data comes from simulated dataset on Kaggle</a:t>
            </a:r>
          </a:p>
          <a:p>
            <a:pPr marL="171450" indent="-171450">
              <a:buFontTx/>
              <a:buChar char="-"/>
            </a:pPr>
            <a:r>
              <a:rPr lang="en-US" dirty="0"/>
              <a:t>1,000 restaurants; 8 variables</a:t>
            </a:r>
          </a:p>
          <a:p>
            <a:pPr marL="171450" indent="-171450">
              <a:buFontTx/>
              <a:buChar char="-"/>
            </a:pPr>
            <a:r>
              <a:rPr lang="en-US" dirty="0"/>
              <a:t>Italian, Japanese, Mexican, American</a:t>
            </a:r>
          </a:p>
          <a:p>
            <a:pPr marL="171450" indent="-171450">
              <a:buFontTx/>
              <a:buChar char="-"/>
            </a:pPr>
            <a:r>
              <a:rPr lang="en-US" dirty="0"/>
              <a:t>Monthly Revenue = Target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31228-255E-434B-9FD8-94AA4011E2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75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Monthly revenue = Normally distributed</a:t>
            </a:r>
          </a:p>
          <a:p>
            <a:pPr marL="171450" indent="-171450">
              <a:buFontTx/>
              <a:buChar char="-"/>
            </a:pPr>
            <a:r>
              <a:rPr lang="en-US" dirty="0"/>
              <a:t>Other variables = Uniformly distributed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31228-255E-434B-9FD8-94AA4011E2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720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Monthly revenue only major correlations with number of customers, menu price and marketing expenditure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31228-255E-434B-9FD8-94AA4011E2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94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First plot has a clear trend line with minimal error</a:t>
            </a:r>
          </a:p>
          <a:p>
            <a:pPr marL="171450" indent="-171450">
              <a:buFontTx/>
              <a:buChar char="-"/>
            </a:pPr>
            <a:r>
              <a:rPr lang="en-US" dirty="0"/>
              <a:t>Other plots the trend is less pronounced, higher margin of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31228-255E-434B-9FD8-94AA4011E2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10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31228-255E-434B-9FD8-94AA4011E2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725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55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D0E6-AD36-493C-9DC3-5ACC205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B8558-FA83-4F6C-A6D1-2DF9D3F74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38299" y="2057399"/>
            <a:ext cx="8915401" cy="41148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DE619-0CC6-4480-ABDE-277D36B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91E6-BE35-4ECA-8AD1-E8EC09B8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4606-B928-42D6-85CC-9576F60E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89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18D8A-5002-491C-922A-E9624E2DB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82C6-2BE9-4E25-B8BB-A2346A2B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EFF9-B3BC-4C07-BF6C-2E3C91B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F4CF6-CDF1-4AFD-8319-71FD4FED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A026-57F4-47F7-B4F0-E0D48E0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091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3747-9ADB-4FCC-89CE-6E84D1347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C9C6-5D7D-4249-8820-D4C99D0A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35F7-46A1-40A9-ACD7-C492399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45637-B780-4999-A87D-0039BC5A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9777F-E471-4CC5-B27B-137CB0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59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CB1D-064E-46DE-B533-7CDA331E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2748406"/>
            <a:ext cx="8115300" cy="273799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22C0-D002-4A94-BAFF-FD1A1CCA6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371600"/>
            <a:ext cx="8115300" cy="133327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7D7E-EC9F-4AA5-A559-EF556C6A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A8EE-88C1-400C-A23F-656DC76B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45A4-F9C6-44E9-929F-78C657C8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95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F34F-B65E-4FA0-87E8-8890F482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9382348" cy="1371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25A67-10CA-4531-93E1-39892C08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8297" y="2057400"/>
            <a:ext cx="4553103" cy="41250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2BE36-0CAF-4D92-9AC2-9249276B9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00" y="2057400"/>
            <a:ext cx="4543647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36479-3B04-43BD-9B59-DBF6CA2B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D4449-57DB-41D2-B49E-694E7C13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CC2C-E50B-47D2-B62F-D5C4C9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57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530B-D0F2-4FC4-A10F-1E54EF82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755118"/>
            <a:ext cx="9378304" cy="12227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865C-9D06-4FA3-BA3D-7187BB41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56570-8F97-4B7E-A805-96925AC47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8300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7EF54-F63F-4730-99EE-0E472578F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7213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8453E-B012-4889-9F49-E1351532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7213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FC47A-8514-4C98-B1BE-FF6CC66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4301A-D375-4163-9488-27A9CDC6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ED6105-4A37-4D4B-9BE8-715FB732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579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007F-6649-4D23-8869-C1CC29D0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B85A1-41F9-4BC1-9C40-3E5D5C04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23774-EAA9-47ED-87EF-EE2B29A2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26550-DD4D-45E2-8916-8314C5D0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957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FACD-1A4D-49F3-8EA8-21B5C1A6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FD9DD-0E4E-4C36-AF85-B3EAD7FE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6F4C8-14FA-4405-85EE-ABF53FB0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75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7C28-5DEE-493D-ABAD-38E4F2D7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21" y="1085481"/>
            <a:ext cx="365118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E79C5-E567-4F12-96B8-8BBEAE3D8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900" y="1132676"/>
            <a:ext cx="5289480" cy="4728374"/>
          </a:xfrm>
        </p:spPr>
        <p:txBody>
          <a:bodyPr/>
          <a:lstStyle>
            <a:lvl1pPr>
              <a:lnSpc>
                <a:spcPct val="110000"/>
              </a:lnSpc>
              <a:defRPr sz="3200"/>
            </a:lvl1pPr>
            <a:lvl2pPr>
              <a:lnSpc>
                <a:spcPct val="110000"/>
              </a:lnSpc>
              <a:defRPr sz="2800"/>
            </a:lvl2pPr>
            <a:lvl3pPr>
              <a:lnSpc>
                <a:spcPct val="110000"/>
              </a:lnSpc>
              <a:defRPr sz="2400"/>
            </a:lvl3pPr>
            <a:lvl4pPr>
              <a:lnSpc>
                <a:spcPct val="110000"/>
              </a:lnSpc>
              <a:defRPr sz="2000"/>
            </a:lvl4pPr>
            <a:lvl5pPr>
              <a:lnSpc>
                <a:spcPct val="11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3DF7F-0B5C-40CE-A65F-779FA7EFB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621" y="2748406"/>
            <a:ext cx="365118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2248C-1826-4833-9592-383B5873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19DC-2646-42AD-897A-EB765DC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238D7-4EEA-475B-B1CA-C44B89BE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832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65BE-C907-4660-A586-71C6A1D1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85481"/>
            <a:ext cx="365760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4C8A9-67DF-419C-B2FC-3A879CCE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6900" y="1061885"/>
            <a:ext cx="5331069" cy="4775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94A1-3058-402A-9C3F-2F210D91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2748406"/>
            <a:ext cx="365760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3CA50-C8D8-4F83-B2F6-BCE82586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5BE3-7B02-4281-BD90-C1FAAF63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E256D-ACD5-438F-BA6F-605E5260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771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1A689-589E-4A73-9313-EF44F7E4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11B8-9E77-4144-B9C1-FD164D9A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E4CC-CF79-4C8D-9E5F-1BB517435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001475" y="1517536"/>
            <a:ext cx="28011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B6D41BCC-AD73-4203-A5A6-E62EB28B0FE6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449-05F6-4BC7-95DF-F04E1F161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118764" y="4237870"/>
            <a:ext cx="33440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17FE5-2D1F-4ECC-9460-08145C3BB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8877" y="6319138"/>
            <a:ext cx="710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Picture 2" descr="3d render cafe restaurant">
            <a:extLst>
              <a:ext uri="{FF2B5EF4-FFF2-40B4-BE49-F238E27FC236}">
                <a16:creationId xmlns:a16="http://schemas.microsoft.com/office/drawing/2014/main" id="{948AEC88-F56E-9686-6D78-01E414F84B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49" b="39900"/>
          <a:stretch/>
        </p:blipFill>
        <p:spPr bwMode="auto">
          <a:xfrm>
            <a:off x="0" y="-24456"/>
            <a:ext cx="12192000" cy="68779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>
            <a:outerShdw blurRad="50800" dist="50800" dir="5400000" sx="13000" sy="13000" algn="ctr" rotWithShape="0">
              <a:srgbClr val="000000">
                <a:alpha val="43137"/>
              </a:srgbClr>
            </a:outerShd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794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5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6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analytics-vidhya/mae-mse-rmse-coefficient-of-determination-adjusted-r-squared-which-metric-is-better-cd0326a5697e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thoughtspot.com/data-trends/best-practices/data-driven-decision-making" TargetMode="Externa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hyperlink" Target="https://kaggle.com/competitions/restaurant-revenue-prediction" TargetMode="External"/><Relationship Id="rId5" Type="http://schemas.openxmlformats.org/officeDocument/2006/relationships/hyperlink" Target="https://doi.org/10.34740/KAGGLE/DSV/7420974" TargetMode="External"/><Relationship Id="rId10" Type="http://schemas.openxmlformats.org/officeDocument/2006/relationships/image" Target="../media/image11.png"/><Relationship Id="rId4" Type="http://schemas.openxmlformats.org/officeDocument/2006/relationships/hyperlink" Target="https://www.menucoverdepot.com/resource-center/articles/restaurant-failure/" TargetMode="External"/><Relationship Id="rId9" Type="http://schemas.openxmlformats.org/officeDocument/2006/relationships/hyperlink" Target="https://medium.com/analytics-vidhya/the-dangers-of-under-fitting-and-over-fitting-495f9efa184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4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E229233-9672-4675-99B7-6CBCEF1CD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5FF010-B53C-46BE-BEEF-AF926A00F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26014" y="2057400"/>
            <a:ext cx="3650786" cy="2743201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ine glasses on a table">
            <a:extLst>
              <a:ext uri="{FF2B5EF4-FFF2-40B4-BE49-F238E27FC236}">
                <a16:creationId xmlns:a16="http://schemas.microsoft.com/office/drawing/2014/main" id="{93EFB485-636F-132B-67AE-1060A3132AB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7862" r="10937" b="-2"/>
          <a:stretch/>
        </p:blipFill>
        <p:spPr>
          <a:xfrm>
            <a:off x="4876800" y="-2"/>
            <a:ext cx="7315200" cy="68580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509AD9C-1F43-4138-A72B-8CA988EDD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76800" y="2057400"/>
            <a:ext cx="3238500" cy="2743201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B1CF26-94A9-2709-742D-B6312A0BE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104" y="2502489"/>
            <a:ext cx="3020049" cy="1853023"/>
          </a:xfrm>
        </p:spPr>
        <p:txBody>
          <a:bodyPr anchor="ctr">
            <a:normAutofit/>
          </a:bodyPr>
          <a:lstStyle/>
          <a:p>
            <a:r>
              <a:rPr lang="en-US" sz="3200" dirty="0"/>
              <a:t>Predicting Restaurant Revenue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79F70D-CA88-F47E-8C7B-9406D2332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0243" y="2532660"/>
            <a:ext cx="2583386" cy="1792675"/>
          </a:xfrm>
        </p:spPr>
        <p:txBody>
          <a:bodyPr anchor="ctr">
            <a:normAutofit/>
          </a:bodyPr>
          <a:lstStyle/>
          <a:p>
            <a:r>
              <a:rPr lang="en-US" sz="1600" dirty="0"/>
              <a:t>Brian Mann </a:t>
            </a:r>
          </a:p>
          <a:p>
            <a:r>
              <a:rPr lang="en-US" sz="1600" dirty="0"/>
              <a:t>David Berberena</a:t>
            </a:r>
          </a:p>
        </p:txBody>
      </p:sp>
      <p:pic>
        <p:nvPicPr>
          <p:cNvPr id="38" name="Audio 37">
            <a:extLst>
              <a:ext uri="{FF2B5EF4-FFF2-40B4-BE49-F238E27FC236}">
                <a16:creationId xmlns:a16="http://schemas.microsoft.com/office/drawing/2014/main" id="{2ACD6711-C73C-04E3-4604-4CEAF04E6C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62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52"/>
    </mc:Choice>
    <mc:Fallback xmlns="">
      <p:transition spd="slow" advTm="10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EAD4-F702-8708-B1B3-70A12E5EA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3920A6-C8D9-C92F-5DED-B45CF0776C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9502405"/>
              </p:ext>
            </p:extLst>
          </p:nvPr>
        </p:nvGraphicFramePr>
        <p:xfrm>
          <a:off x="1254369" y="2074985"/>
          <a:ext cx="9683262" cy="3393503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989144">
                  <a:extLst>
                    <a:ext uri="{9D8B030D-6E8A-4147-A177-3AD203B41FA5}">
                      <a16:colId xmlns:a16="http://schemas.microsoft.com/office/drawing/2014/main" val="3794867748"/>
                    </a:ext>
                  </a:extLst>
                </a:gridCol>
                <a:gridCol w="2466364">
                  <a:extLst>
                    <a:ext uri="{9D8B030D-6E8A-4147-A177-3AD203B41FA5}">
                      <a16:colId xmlns:a16="http://schemas.microsoft.com/office/drawing/2014/main" val="2795538956"/>
                    </a:ext>
                  </a:extLst>
                </a:gridCol>
                <a:gridCol w="3227754">
                  <a:extLst>
                    <a:ext uri="{9D8B030D-6E8A-4147-A177-3AD203B41FA5}">
                      <a16:colId xmlns:a16="http://schemas.microsoft.com/office/drawing/2014/main" val="751186811"/>
                    </a:ext>
                  </a:extLst>
                </a:gridCol>
              </a:tblGrid>
              <a:tr h="640409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+mj-lt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+mj-lt"/>
                        </a:rPr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+mj-lt"/>
                        </a:rPr>
                        <a:t>R</a:t>
                      </a:r>
                      <a:r>
                        <a:rPr lang="en-US" sz="2800" b="1" baseline="30000" dirty="0">
                          <a:latin typeface="+mj-lt"/>
                        </a:rPr>
                        <a:t>2</a:t>
                      </a:r>
                      <a:endParaRPr lang="en-US" sz="2800" b="1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384646"/>
                  </a:ext>
                </a:extLst>
              </a:tr>
              <a:tr h="640409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+mj-lt"/>
                        </a:rPr>
                        <a:t>OLS Model with Ridge Normalization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+mj-lt"/>
                        </a:rPr>
                        <a:t>60.856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+mj-lt"/>
                        </a:rPr>
                        <a:t>0.693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132860"/>
                  </a:ext>
                </a:extLst>
              </a:tr>
              <a:tr h="1167805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j-lt"/>
                        </a:rPr>
                        <a:t>Decision Tree Model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+mj-lt"/>
                        </a:rPr>
                        <a:t>77.338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+mj-lt"/>
                        </a:rPr>
                        <a:t>0.505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732137"/>
                  </a:ext>
                </a:extLst>
              </a:tr>
              <a:tr h="640409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j-lt"/>
                        </a:rPr>
                        <a:t>Ensemble Model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+mj-lt"/>
                        </a:rPr>
                        <a:t>61.785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+mj-lt"/>
                        </a:rPr>
                        <a:t>0.684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538878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425A8CC-3223-C9BD-BA50-49117675A6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2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38"/>
    </mc:Choice>
    <mc:Fallback>
      <p:transition spd="slow" advTm="68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EAD4-F702-8708-B1B3-70A12E5EA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FE9A241A-30B3-AB3D-A007-B1F5DC71AB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2135786"/>
              </p:ext>
            </p:extLst>
          </p:nvPr>
        </p:nvGraphicFramePr>
        <p:xfrm>
          <a:off x="1638300" y="1881554"/>
          <a:ext cx="8915400" cy="402336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4457700">
                  <a:extLst>
                    <a:ext uri="{9D8B030D-6E8A-4147-A177-3AD203B41FA5}">
                      <a16:colId xmlns:a16="http://schemas.microsoft.com/office/drawing/2014/main" val="2649756052"/>
                    </a:ext>
                  </a:extLst>
                </a:gridCol>
                <a:gridCol w="4457700">
                  <a:extLst>
                    <a:ext uri="{9D8B030D-6E8A-4147-A177-3AD203B41FA5}">
                      <a16:colId xmlns:a16="http://schemas.microsoft.com/office/drawing/2014/main" val="40620046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+mj-lt"/>
                        </a:rPr>
                        <a:t>Variable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j-lt"/>
                        </a:rPr>
                        <a:t>Relative Importance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4002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+mj-lt"/>
                        </a:rPr>
                        <a:t>Number_of_Customers</a:t>
                      </a:r>
                      <a:r>
                        <a:rPr lang="en-US" sz="2000" b="1" dirty="0">
                          <a:latin typeface="+mj-lt"/>
                        </a:rPr>
                        <a:t> 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+mj-lt"/>
                        </a:rPr>
                        <a:t>74.59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104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+mj-lt"/>
                        </a:rPr>
                        <a:t>Menu_Price</a:t>
                      </a:r>
                      <a:endParaRPr lang="en-US" sz="2000" b="1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+mj-lt"/>
                        </a:rPr>
                        <a:t>24.54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6786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+mj-lt"/>
                        </a:rPr>
                        <a:t>Marketing_Spend</a:t>
                      </a:r>
                      <a:r>
                        <a:rPr lang="en-US" sz="2000" b="1" dirty="0">
                          <a:latin typeface="+mj-lt"/>
                        </a:rPr>
                        <a:t> 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+mj-lt"/>
                        </a:rPr>
                        <a:t>26.00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615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dirty="0" err="1">
                          <a:latin typeface="+mj-lt"/>
                        </a:rPr>
                        <a:t>Average_Customer_Spending</a:t>
                      </a:r>
                      <a:endParaRPr lang="en-US" sz="2000" b="0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-0.56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958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j-lt"/>
                        </a:rPr>
                        <a:t>Promotions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-3.58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332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j-lt"/>
                        </a:rPr>
                        <a:t>Reviews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-1.36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211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+mj-lt"/>
                        </a:rPr>
                        <a:t>Cuisine_Type_Italian</a:t>
                      </a:r>
                      <a:endParaRPr lang="en-US" sz="2000" b="1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0.45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9803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+mj-lt"/>
                        </a:rPr>
                        <a:t>Cuisine_Type_Japanese</a:t>
                      </a:r>
                      <a:endParaRPr lang="en-US" sz="2000" b="1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-0.68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0830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+mj-lt"/>
                        </a:rPr>
                        <a:t>Cuisine_Type_Mexican</a:t>
                      </a:r>
                      <a:endParaRPr lang="en-US" sz="2000" b="1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0.23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133480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85FF51B-8BB3-E4F4-8CD6-901BA97491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10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65"/>
    </mc:Choice>
    <mc:Fallback>
      <p:transition spd="slow" advTm="44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177B9-58E3-62FF-E87F-F52D48EB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9BC487-EC5F-0DB9-9A83-1666E74BAC17}"/>
              </a:ext>
            </a:extLst>
          </p:cNvPr>
          <p:cNvSpPr txBox="1">
            <a:spLocks/>
          </p:cNvSpPr>
          <p:nvPr/>
        </p:nvSpPr>
        <p:spPr>
          <a:xfrm>
            <a:off x="1638299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Our initial model choice of OLS with Ridge 	normalization performed the best with an RMSE of 	60.8 and R</a:t>
            </a:r>
            <a:r>
              <a:rPr lang="en-US" sz="2800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of 0.69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Although this model accounts for roughly 70% of the 	variance, the RMSE is still somewhat high 		(~$60,000 monthly margin of error)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As it stands, this model is not quite ready for 	deployment</a:t>
            </a:r>
          </a:p>
          <a:p>
            <a:pPr>
              <a:buFont typeface="Wingdings" pitchFamily="2" charset="2"/>
              <a:buChar char="q"/>
            </a:pPr>
            <a:endParaRPr lang="en-US" sz="2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endParaRPr lang="en-US" sz="2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endParaRPr lang="en-US" sz="28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A710CC4-3818-4F52-BE68-DB2394A6BC7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01389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758"/>
    </mc:Choice>
    <mc:Fallback>
      <p:transition spd="slow" advTm="82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177B9-58E3-62FF-E87F-F52D48EB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Recommendations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9BC487-EC5F-0DB9-9A83-1666E74BAC17}"/>
              </a:ext>
            </a:extLst>
          </p:cNvPr>
          <p:cNvSpPr txBox="1">
            <a:spLocks/>
          </p:cNvSpPr>
          <p:nvPr/>
        </p:nvSpPr>
        <p:spPr>
          <a:xfrm>
            <a:off x="1638299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Further investigation is warranted as to why 	marketing expenditure had a positive impact on 	revenue, while promotions did not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Customer surveys, demographics, seasonal trends, 	and competition should be factored into future 	data collection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With more data, a more viable model can be created</a:t>
            </a:r>
            <a:endParaRPr lang="en-US" sz="26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endParaRPr lang="en-US" sz="28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F2761BE4-D4B1-7F09-8B7C-96CF5EAB7B6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91844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036"/>
    </mc:Choice>
    <mc:Fallback>
      <p:transition spd="slow" advTm="121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8E3B0-3222-AD59-DAFE-85B203496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3994A-B0B4-7E43-9CD0-BF6ED8D18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2057400"/>
            <a:ext cx="8915402" cy="4386263"/>
          </a:xfrm>
        </p:spPr>
        <p:txBody>
          <a:bodyPr>
            <a:normAutofit fontScale="85000" lnSpcReduction="10000"/>
          </a:bodyPr>
          <a:lstStyle/>
          <a:p>
            <a:pPr algn="l" rtl="0" fontAlgn="base"/>
            <a:r>
              <a:rPr lang="en-U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Letchinger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C. (2013).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Anatomy of Restaurant Failure: Dead Man Walking.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Menu Cover Depot. </a:t>
            </a:r>
            <a:r>
              <a:rPr lang="en-US" sz="1800" b="0" i="0" u="sng" strike="noStrike" dirty="0">
                <a:solidFill>
                  <a:srgbClr val="5F5F5F"/>
                </a:solidFill>
                <a:effectLst/>
                <a:latin typeface="Calibri" panose="020F0502020204030204" pitchFamily="34" charset="0"/>
                <a:hlinkClick r:id="rId4"/>
              </a:rPr>
              <a:t>https://www.menucoverdepot.com/resource-center/articles/restaurant-failure/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pPr algn="l" rtl="0" fontAlgn="base"/>
            <a:r>
              <a:rPr lang="en-U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Abdurakhimov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M. (2024).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Restaurants Revenue Prediction [Data set]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Kaggle. </a:t>
            </a:r>
            <a:r>
              <a:rPr lang="en-US" sz="1800" b="0" i="0" u="sng" strike="noStrike" dirty="0">
                <a:solidFill>
                  <a:srgbClr val="5F5F5F"/>
                </a:solidFill>
                <a:effectLst/>
                <a:latin typeface="Calibri" panose="020F0502020204030204" pitchFamily="34" charset="0"/>
                <a:hlinkClick r:id="rId5"/>
              </a:rPr>
              <a:t>https://doi.org/10.34740/KAGGLE/DSV/7420974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 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pPr algn="l" rtl="0" fontAlgn="base"/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Ozer, E., O'Connell, M., Kan, W. (2015).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Restaurant Revenue Prediction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Kaggle. </a:t>
            </a:r>
            <a:r>
              <a:rPr lang="en-US" sz="1800" b="0" i="0" u="sng" strike="noStrike" dirty="0">
                <a:solidFill>
                  <a:srgbClr val="5F5F5F"/>
                </a:solidFill>
                <a:effectLst/>
                <a:latin typeface="Calibri" panose="020F0502020204030204" pitchFamily="34" charset="0"/>
                <a:hlinkClick r:id="rId6"/>
              </a:rPr>
              <a:t>https://kaggle.com/competitions/restaurant-revenue-prediction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 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pPr algn="l" rtl="0" fontAlgn="base"/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Smilansky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V. (2023).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Data-driven decision making: How to use data to make more informed decisions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ThoughtSpot. </a:t>
            </a:r>
            <a:r>
              <a:rPr lang="en-US" sz="1800" b="0" i="0" u="sng" strike="noStrike" dirty="0">
                <a:solidFill>
                  <a:srgbClr val="5F5F5F"/>
                </a:solidFill>
                <a:effectLst/>
                <a:latin typeface="Calibri" panose="020F0502020204030204" pitchFamily="34" charset="0"/>
                <a:hlinkClick r:id="rId7"/>
              </a:rPr>
              <a:t>https://www.thoughtspot.com/data-trends/best-practices/data-driven-decision-making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pPr algn="l" rtl="0" fontAlgn="base"/>
            <a:r>
              <a:rPr lang="en-U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Chugh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A. (2020).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MAE, MSE, RMSE, Coefficient of Determination, Adjusted R Squared — Which Metric is Better?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Medium. </a:t>
            </a:r>
            <a:r>
              <a:rPr lang="en-US" sz="1800" b="0" i="0" u="sng" strike="noStrike" dirty="0">
                <a:solidFill>
                  <a:srgbClr val="5F5F5F"/>
                </a:solidFill>
                <a:effectLst/>
                <a:latin typeface="Calibri" panose="020F0502020204030204" pitchFamily="34" charset="0"/>
                <a:hlinkClick r:id="rId8"/>
              </a:rPr>
              <a:t>https://medium.com/analytics-vidhya/mae-mse-rmse-coefficient-of-determination-adjusted-r-squared-which-metric-is-better-cd0326a5697e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pPr algn="just" rtl="0" fontAlgn="base"/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Lindgren, I. (2019).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Dangers of Under-fitting and Over-fitting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Medium.  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pPr algn="just" rtl="0" fontAlgn="base"/>
            <a:r>
              <a:rPr lang="en-US" sz="1800" b="0" i="0" u="sng" strike="noStrike" dirty="0">
                <a:solidFill>
                  <a:srgbClr val="5F5F5F"/>
                </a:solidFill>
                <a:effectLst/>
                <a:latin typeface="Calibri" panose="020F0502020204030204" pitchFamily="34" charset="0"/>
                <a:hlinkClick r:id="rId9"/>
              </a:rPr>
              <a:t>https://medium.com/analytics-vidhya/the-dangers-of-under-fitting-and-over-fitting-495f9efa1847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 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2EF1D7-DC17-FC90-1304-79D2496056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2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7"/>
    </mc:Choice>
    <mc:Fallback>
      <p:transition spd="slow" advTm="9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D65C-CFE1-3DD8-4BC4-18C5FC53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3F7EB-563A-C1B9-337F-CB49AAA51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	Roughly sixty percent of new restaurants close their 	doors within the first three years of operation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Many factors must be considered when opening a 	restaurant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	Exploring customer analytics raises the chance of 	success</a:t>
            </a:r>
          </a:p>
          <a:p>
            <a:endParaRPr lang="en-US" sz="2800" dirty="0"/>
          </a:p>
        </p:txBody>
      </p:sp>
      <p:pic>
        <p:nvPicPr>
          <p:cNvPr id="24" name="Audio 23">
            <a:extLst>
              <a:ext uri="{FF2B5EF4-FFF2-40B4-BE49-F238E27FC236}">
                <a16:creationId xmlns:a16="http://schemas.microsoft.com/office/drawing/2014/main" id="{1EE142CE-D11A-64FD-8BC3-F9B6B546601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69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56"/>
    </mc:Choice>
    <mc:Fallback xmlns="">
      <p:transition spd="slow" advTm="43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177B9-58E3-62FF-E87F-F52D48EB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9BC487-EC5F-0DB9-9A83-1666E74BAC17}"/>
              </a:ext>
            </a:extLst>
          </p:cNvPr>
          <p:cNvSpPr txBox="1">
            <a:spLocks/>
          </p:cNvSpPr>
          <p:nvPr/>
        </p:nvSpPr>
        <p:spPr>
          <a:xfrm>
            <a:off x="1638299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Restaurant conglomerate portfolios consist of 	multiple brands and concepts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These companies are interested in better predicting 	the revenue generated from these restaurant factors 	to maximize their bottom line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Machine learning models can offer an analytical look 	into revenue factor identification and prioritization</a:t>
            </a:r>
          </a:p>
          <a:p>
            <a:endParaRPr lang="en-US" sz="2800" dirty="0"/>
          </a:p>
        </p:txBody>
      </p:sp>
      <p:pic>
        <p:nvPicPr>
          <p:cNvPr id="10" name="Audio 9">
            <a:extLst>
              <a:ext uri="{FF2B5EF4-FFF2-40B4-BE49-F238E27FC236}">
                <a16:creationId xmlns:a16="http://schemas.microsoft.com/office/drawing/2014/main" id="{8D14EF48-B9F4-D319-7C25-2CEA54CD8F9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998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920"/>
    </mc:Choice>
    <mc:Fallback xmlns="">
      <p:transition spd="slow" advTm="65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F205-09E9-F62E-85EF-24B64BB0E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90959F5-298B-2691-345C-C905164608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1583995"/>
              </p:ext>
            </p:extLst>
          </p:nvPr>
        </p:nvGraphicFramePr>
        <p:xfrm>
          <a:off x="1638300" y="1881554"/>
          <a:ext cx="8915400" cy="454152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4457700">
                  <a:extLst>
                    <a:ext uri="{9D8B030D-6E8A-4147-A177-3AD203B41FA5}">
                      <a16:colId xmlns:a16="http://schemas.microsoft.com/office/drawing/2014/main" val="2649756052"/>
                    </a:ext>
                  </a:extLst>
                </a:gridCol>
                <a:gridCol w="4457700">
                  <a:extLst>
                    <a:ext uri="{9D8B030D-6E8A-4147-A177-3AD203B41FA5}">
                      <a16:colId xmlns:a16="http://schemas.microsoft.com/office/drawing/2014/main" val="40620046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+mj-lt"/>
                        </a:rPr>
                        <a:t>Variable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j-lt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4002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+mj-lt"/>
                        </a:rPr>
                        <a:t>Number_of_Customers</a:t>
                      </a:r>
                      <a:r>
                        <a:rPr lang="en-US" sz="2000" b="1" dirty="0">
                          <a:latin typeface="+mj-lt"/>
                        </a:rPr>
                        <a:t> 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Average # of hourly customers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104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+mj-lt"/>
                        </a:rPr>
                        <a:t>Menu_Price</a:t>
                      </a:r>
                      <a:endParaRPr lang="en-US" sz="2000" b="1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Average entrée price 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6786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+mj-lt"/>
                        </a:rPr>
                        <a:t>Marketing_Spend</a:t>
                      </a:r>
                      <a:r>
                        <a:rPr lang="en-US" sz="2000" b="1" dirty="0">
                          <a:latin typeface="+mj-lt"/>
                        </a:rPr>
                        <a:t> 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Money spent on marketing (in $1,000s)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615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+mj-lt"/>
                        </a:rPr>
                        <a:t>Cuisine_Type</a:t>
                      </a:r>
                      <a:r>
                        <a:rPr lang="en-US" sz="2000" b="1" dirty="0">
                          <a:latin typeface="+mj-lt"/>
                        </a:rPr>
                        <a:t> 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Culture the menu is influenced by (Italian, Japanese, etc.)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958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+mj-lt"/>
                        </a:rPr>
                        <a:t>Average_Customer_Spending</a:t>
                      </a:r>
                      <a:endParaRPr lang="en-US" sz="2000" b="1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Average bill per customer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332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+mj-lt"/>
                        </a:rPr>
                        <a:t>Promotions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Boolean value of whether a promotion was implemented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211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+mj-lt"/>
                        </a:rPr>
                        <a:t>Reviews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Number of reviews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9803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latin typeface="+mj-lt"/>
                        </a:rPr>
                        <a:t>Monthly_Revenue</a:t>
                      </a:r>
                      <a:endParaRPr lang="en-US" sz="2000" b="1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Total monthly revenue (in $1,000s)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369251"/>
                  </a:ext>
                </a:extLst>
              </a:tr>
            </a:tbl>
          </a:graphicData>
        </a:graphic>
      </p:graphicFrame>
      <p:pic>
        <p:nvPicPr>
          <p:cNvPr id="19" name="Audio 18">
            <a:extLst>
              <a:ext uri="{FF2B5EF4-FFF2-40B4-BE49-F238E27FC236}">
                <a16:creationId xmlns:a16="http://schemas.microsoft.com/office/drawing/2014/main" id="{8A281AD1-37C8-1249-0891-988FE5040C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0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555"/>
    </mc:Choice>
    <mc:Fallback xmlns="">
      <p:transition spd="slow" advTm="83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8B27F-57B1-DD27-BE20-AE4A6B10E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Chart/Histogram EDA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ED1DD7-DF48-8523-5E7F-69FB436384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8260" y="1926417"/>
            <a:ext cx="3495479" cy="27731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8F4F628-5BE3-44F0-D368-0CA90F475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618" y="3471089"/>
            <a:ext cx="3462828" cy="24569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73470C-F2D5-4430-9580-CB92563CF1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6556" y="3471088"/>
            <a:ext cx="3241565" cy="2456901"/>
          </a:xfrm>
          <a:prstGeom prst="rect">
            <a:avLst/>
          </a:prstGeom>
        </p:spPr>
      </p:pic>
      <p:pic>
        <p:nvPicPr>
          <p:cNvPr id="7" name="Audio 6">
            <a:extLst>
              <a:ext uri="{FF2B5EF4-FFF2-40B4-BE49-F238E27FC236}">
                <a16:creationId xmlns:a16="http://schemas.microsoft.com/office/drawing/2014/main" id="{B734B9D8-B86A-C491-BC04-35783A3480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0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142"/>
    </mc:Choice>
    <mc:Fallback xmlns="">
      <p:transition spd="slow" advTm="72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DB001-0F0B-5F81-80BE-712D94AB3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661F0-25ED-05F9-D760-D5792BB45D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7996" y="1740877"/>
            <a:ext cx="7477859" cy="4800600"/>
          </a:xfrm>
          <a:prstGeom prst="rect">
            <a:avLst/>
          </a:prstGeom>
        </p:spPr>
      </p:pic>
      <p:pic>
        <p:nvPicPr>
          <p:cNvPr id="14" name="Audio 13">
            <a:extLst>
              <a:ext uri="{FF2B5EF4-FFF2-40B4-BE49-F238E27FC236}">
                <a16:creationId xmlns:a16="http://schemas.microsoft.com/office/drawing/2014/main" id="{50801B3D-2E6F-2976-E03E-04E3E57540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3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68"/>
    </mc:Choice>
    <mc:Fallback xmlns="">
      <p:transition spd="slow" advTm="50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DB001-0F0B-5F81-80BE-712D94AB3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Scatterplot EDA of Correlated Variables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E72236-5D30-9463-1A0F-2F54514E83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415" y="2057400"/>
            <a:ext cx="3444119" cy="3592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C4F558-22A2-F025-3E8F-65B6CE87C7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7165" y="2039079"/>
            <a:ext cx="3444119" cy="35920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60534A-5D65-423A-E070-BBAFA1A2D1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3653" y="2028090"/>
            <a:ext cx="3444119" cy="3584695"/>
          </a:xfrm>
          <a:prstGeom prst="rect">
            <a:avLst/>
          </a:prstGeom>
        </p:spPr>
      </p:pic>
      <p:pic>
        <p:nvPicPr>
          <p:cNvPr id="8" name="Audio 7">
            <a:extLst>
              <a:ext uri="{FF2B5EF4-FFF2-40B4-BE49-F238E27FC236}">
                <a16:creationId xmlns:a16="http://schemas.microsoft.com/office/drawing/2014/main" id="{2B14DBC7-4C98-F2B0-EA34-552C220C43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69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195"/>
    </mc:Choice>
    <mc:Fallback xmlns="">
      <p:transition spd="slow" advTm="53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177B9-58E3-62FF-E87F-F52D48EB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9BC487-EC5F-0DB9-9A83-1666E74BAC17}"/>
              </a:ext>
            </a:extLst>
          </p:cNvPr>
          <p:cNvSpPr txBox="1">
            <a:spLocks/>
          </p:cNvSpPr>
          <p:nvPr/>
        </p:nvSpPr>
        <p:spPr>
          <a:xfrm>
            <a:off x="1638299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Categorical features were converted to numerical 	features </a:t>
            </a:r>
            <a:endParaRPr lang="en-US" sz="26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	</a:t>
            </a: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The data was split into training and testing datasets 	using an 80/20 ratio</a:t>
            </a:r>
          </a:p>
          <a:p>
            <a:pPr>
              <a:buFont typeface="Wingdings" pitchFamily="2" charset="2"/>
              <a:buChar char="q"/>
            </a:pPr>
            <a:r>
              <a:rPr lang="en-US" sz="2600" dirty="0">
                <a:solidFill>
                  <a:srgbClr val="000000"/>
                </a:solidFill>
                <a:latin typeface="Calibri" panose="020F0502020204030204" pitchFamily="34" charset="0"/>
              </a:rPr>
              <a:t> 	</a:t>
            </a: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Model tuning techniques were established for model 	generation, such as grid search cross-validation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17F5F47-027B-AA74-70AF-BCF41B77905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1291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478"/>
    </mc:Choice>
    <mc:Fallback>
      <p:transition spd="slow" advTm="61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177B9-58E3-62FF-E87F-F52D48EB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9BC487-EC5F-0DB9-9A83-1666E74BAC17}"/>
              </a:ext>
            </a:extLst>
          </p:cNvPr>
          <p:cNvSpPr txBox="1">
            <a:spLocks/>
          </p:cNvSpPr>
          <p:nvPr/>
        </p:nvSpPr>
        <p:spPr>
          <a:xfrm>
            <a:off x="1638299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</a:t>
            </a:r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Model 1</a:t>
            </a: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: Ordinary Least Squares linear regression 	model with Ridge regression normalization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</a:t>
            </a:r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Model 2</a:t>
            </a: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: Decision Tree model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 	</a:t>
            </a:r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Model 3</a:t>
            </a:r>
            <a:r>
              <a:rPr 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: Ensemble model using Ridge regression, 	Decision Tree, Random Forest, and Gradient Boosting</a:t>
            </a: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E82CD2A5-8254-6885-3626-40C6E3F4437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18565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898"/>
    </mc:Choice>
    <mc:Fallback>
      <p:transition spd="slow" advTm="82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7.5|16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|21.5|10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9|13.4|7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.2|8.3|8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6|11.2|14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8|67.6|17.8"/>
</p:tagLst>
</file>

<file path=ppt/theme/theme1.xml><?xml version="1.0" encoding="utf-8"?>
<a:theme xmlns:a="http://schemas.openxmlformats.org/drawingml/2006/main" name="EncaseVTI">
  <a:themeElements>
    <a:clrScheme name="AnalogousFromLightSeed_2SEEDS">
      <a:dk1>
        <a:srgbClr val="000000"/>
      </a:dk1>
      <a:lt1>
        <a:srgbClr val="FFFFFF"/>
      </a:lt1>
      <a:dk2>
        <a:srgbClr val="3D3522"/>
      </a:dk2>
      <a:lt2>
        <a:srgbClr val="E8E6E2"/>
      </a:lt2>
      <a:accent1>
        <a:srgbClr val="7F8EBA"/>
      </a:accent1>
      <a:accent2>
        <a:srgbClr val="83AABC"/>
      </a:accent2>
      <a:accent3>
        <a:srgbClr val="9D96C6"/>
      </a:accent3>
      <a:accent4>
        <a:srgbClr val="BA8F7F"/>
      </a:accent4>
      <a:accent5>
        <a:srgbClr val="B1A282"/>
      </a:accent5>
      <a:accent6>
        <a:srgbClr val="A2A873"/>
      </a:accent6>
      <a:hlink>
        <a:srgbClr val="908157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aseVTI" id="{C293990F-FDB3-4ED3-8175-FB79CE5A2A12}" vid="{A5662C19-271F-459F-B4ED-861A982376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</TotalTime>
  <Words>826</Words>
  <Application>Microsoft Office PowerPoint</Application>
  <PresentationFormat>Widescreen</PresentationFormat>
  <Paragraphs>115</Paragraphs>
  <Slides>14</Slides>
  <Notes>8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Arial</vt:lpstr>
      <vt:lpstr>Avenir Next LT Pro</vt:lpstr>
      <vt:lpstr>Avenir Next LT Pro Light</vt:lpstr>
      <vt:lpstr>Calibri</vt:lpstr>
      <vt:lpstr>Wingdings</vt:lpstr>
      <vt:lpstr>EncaseVTI</vt:lpstr>
      <vt:lpstr>Predicting Restaurant Revenue</vt:lpstr>
      <vt:lpstr>Background</vt:lpstr>
      <vt:lpstr>The Problem</vt:lpstr>
      <vt:lpstr>The Data</vt:lpstr>
      <vt:lpstr>Bar Chart/Histogram EDA</vt:lpstr>
      <vt:lpstr>Correlation EDA</vt:lpstr>
      <vt:lpstr>Scatterplot EDA of Correlated Variables</vt:lpstr>
      <vt:lpstr>Data Preparation</vt:lpstr>
      <vt:lpstr>Modeling</vt:lpstr>
      <vt:lpstr>Results</vt:lpstr>
      <vt:lpstr>Feature Importance</vt:lpstr>
      <vt:lpstr>Conclusions</vt:lpstr>
      <vt:lpstr>Future Recommendations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Restaurant Revenue</dc:title>
  <dc:creator>Brian Mann</dc:creator>
  <cp:lastModifiedBy>David Berberena</cp:lastModifiedBy>
  <cp:revision>11</cp:revision>
  <dcterms:created xsi:type="dcterms:W3CDTF">2024-07-30T18:42:53Z</dcterms:created>
  <dcterms:modified xsi:type="dcterms:W3CDTF">2024-08-06T22:25:22Z</dcterms:modified>
</cp:coreProperties>
</file>

<file path=docProps/thumbnail.jpeg>
</file>